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0" r:id="rId3"/>
    <p:sldId id="271" r:id="rId4"/>
    <p:sldId id="268" r:id="rId5"/>
    <p:sldId id="308" r:id="rId6"/>
    <p:sldId id="303" r:id="rId7"/>
    <p:sldId id="273" r:id="rId8"/>
    <p:sldId id="304" r:id="rId9"/>
    <p:sldId id="306" r:id="rId10"/>
    <p:sldId id="310" r:id="rId11"/>
    <p:sldId id="305" r:id="rId12"/>
    <p:sldId id="309" r:id="rId13"/>
    <p:sldId id="307" r:id="rId14"/>
    <p:sldId id="312" r:id="rId15"/>
    <p:sldId id="311" r:id="rId16"/>
    <p:sldId id="313" r:id="rId17"/>
    <p:sldId id="276" r:id="rId18"/>
    <p:sldId id="293" r:id="rId19"/>
    <p:sldId id="280" r:id="rId20"/>
    <p:sldId id="287" r:id="rId21"/>
    <p:sldId id="289" r:id="rId22"/>
    <p:sldId id="288" r:id="rId23"/>
    <p:sldId id="290" r:id="rId24"/>
    <p:sldId id="286" r:id="rId25"/>
    <p:sldId id="285" r:id="rId26"/>
    <p:sldId id="291" r:id="rId27"/>
    <p:sldId id="292" r:id="rId28"/>
    <p:sldId id="279" r:id="rId29"/>
    <p:sldId id="282" r:id="rId30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300"/>
            </a:lvl1pPr>
          </a:lstStyle>
          <a:p>
            <a:r>
              <a:rPr kumimoji="1" lang="en-US" altLang="ja-JP" smtClean="0"/>
              <a:t>5.26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1" cy="502674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2674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300"/>
            </a:lvl1pPr>
          </a:lstStyle>
          <a:p>
            <a:fld id="{8D3F34D3-B9DA-4F9B-956D-E0A5530A7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440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5.26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6" y="4821239"/>
            <a:ext cx="5510213" cy="394493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A6BCE9C-50AB-4728-9352-22D5261F8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7181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5.26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BCE9C-50AB-4728-9352-22D5261F8C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0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5.26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BCE9C-50AB-4728-9352-22D5261F8C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16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5.26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BCE9C-50AB-4728-9352-22D5261F8C4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0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5.26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BCE9C-50AB-4728-9352-22D5261F8C4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8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BCE9C-50AB-4728-9352-22D5261F8C46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5.26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38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35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06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2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47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54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23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87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4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72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44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285D-205B-4F44-ABEA-FD88AFA43D69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E6B4-4952-45B5-9132-7CC556CD9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22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12" Type="http://schemas.openxmlformats.org/officeDocument/2006/relationships/image" Target="../media/image4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UfXlvNzt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86684" y="4978400"/>
            <a:ext cx="3205316" cy="1600200"/>
          </a:xfrm>
        </p:spPr>
        <p:txBody>
          <a:bodyPr>
            <a:normAutofit fontScale="85000" lnSpcReduction="2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日向</a:t>
            </a:r>
            <a:r>
              <a:rPr kumimoji="1"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小学校</a:t>
            </a:r>
            <a:endParaRPr kumimoji="1"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12157"/>
          <a:stretch/>
        </p:blipFill>
        <p:spPr>
          <a:xfrm>
            <a:off x="888344" y="127970"/>
            <a:ext cx="8017551" cy="636935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483360" y="3556000"/>
            <a:ext cx="7193280" cy="2580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コロナウイルスに</a:t>
            </a:r>
            <a:endParaRPr lang="en-US" altLang="ja-JP" sz="7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7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まけないように！</a:t>
            </a:r>
            <a:endParaRPr lang="ja-JP" altLang="en-US" sz="7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1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759976" y="280824"/>
            <a:ext cx="7993623" cy="1093245"/>
            <a:chOff x="1826119" y="660581"/>
            <a:chExt cx="7566608" cy="1093245"/>
          </a:xfrm>
        </p:grpSpPr>
        <p:sp>
          <p:nvSpPr>
            <p:cNvPr id="9" name="角丸四角形 8"/>
            <p:cNvSpPr/>
            <p:nvPr/>
          </p:nvSpPr>
          <p:spPr>
            <a:xfrm>
              <a:off x="1826119" y="660581"/>
              <a:ext cx="7463844" cy="10932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48549" y="830382"/>
              <a:ext cx="7344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>
                  <a:solidFill>
                    <a:srgbClr val="FFFF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みんなにまもってほしいこと③</a:t>
              </a:r>
              <a:endParaRPr kumimoji="1"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70456" y="1543870"/>
            <a:ext cx="6954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コロナウイルスがうつると言われて</a:t>
            </a:r>
            <a:endParaRPr lang="en-US" altLang="ja-JP" sz="320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かなしんでいる人がいます。</a:t>
            </a:r>
            <a:endParaRPr kumimoji="1" lang="ja-JP" altLang="en-US" sz="3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69516" y="2814310"/>
            <a:ext cx="3425781" cy="2194704"/>
            <a:chOff x="269516" y="2814310"/>
            <a:chExt cx="3425781" cy="2194704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69516" y="2814310"/>
              <a:ext cx="3425781" cy="2194704"/>
              <a:chOff x="269516" y="2814310"/>
              <a:chExt cx="3425781" cy="2194704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120" y="2814310"/>
                <a:ext cx="2067339" cy="1731971"/>
              </a:xfrm>
              <a:prstGeom prst="rect">
                <a:avLst/>
              </a:prstGeom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269516" y="4547349"/>
                <a:ext cx="3425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かんせんしてしまった</a:t>
                </a:r>
                <a:endParaRPr kumimoji="1" lang="ja-JP" altLang="en-US" sz="2400" dirty="0"/>
              </a:p>
            </p:txBody>
          </p:sp>
        </p:grpSp>
        <p:sp>
          <p:nvSpPr>
            <p:cNvPr id="4" name="右矢印 3"/>
            <p:cNvSpPr/>
            <p:nvPr/>
          </p:nvSpPr>
          <p:spPr>
            <a:xfrm>
              <a:off x="2817323" y="3448475"/>
              <a:ext cx="631065" cy="4636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795829" y="2784841"/>
            <a:ext cx="3744751" cy="2961769"/>
            <a:chOff x="3795829" y="2784841"/>
            <a:chExt cx="3744751" cy="2961769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3795829" y="2784841"/>
              <a:ext cx="3001859" cy="2961769"/>
              <a:chOff x="3795829" y="2784841"/>
              <a:chExt cx="3001859" cy="2961769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3917180" y="4546281"/>
                <a:ext cx="27591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おいしゃさんたちが</a:t>
                </a:r>
                <a:endParaRPr lang="en-US" altLang="ja-JP" sz="2400" dirty="0" smtClean="0"/>
              </a:p>
              <a:p>
                <a:r>
                  <a:rPr kumimoji="1" lang="ja-JP" altLang="en-US" sz="2400" dirty="0" smtClean="0"/>
                  <a:t>いっしょうけんめい　</a:t>
                </a:r>
                <a:endParaRPr kumimoji="1" lang="en-US" altLang="ja-JP" sz="2400" dirty="0" smtClean="0"/>
              </a:p>
              <a:p>
                <a:r>
                  <a:rPr kumimoji="1" lang="ja-JP" altLang="en-US" sz="2400" dirty="0" smtClean="0"/>
                  <a:t>なおしてくれた</a:t>
                </a:r>
                <a:endParaRPr kumimoji="1" lang="ja-JP" altLang="en-US" sz="2400" dirty="0"/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87" b="14783"/>
              <a:stretch/>
            </p:blipFill>
            <p:spPr>
              <a:xfrm>
                <a:off x="3795829" y="2784841"/>
                <a:ext cx="3001859" cy="1790908"/>
              </a:xfrm>
              <a:prstGeom prst="rect">
                <a:avLst/>
              </a:prstGeom>
            </p:spPr>
          </p:pic>
        </p:grpSp>
        <p:sp>
          <p:nvSpPr>
            <p:cNvPr id="21" name="右矢印 20"/>
            <p:cNvSpPr/>
            <p:nvPr/>
          </p:nvSpPr>
          <p:spPr>
            <a:xfrm>
              <a:off x="6909515" y="3500562"/>
              <a:ext cx="631065" cy="4636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7844240" y="2510023"/>
            <a:ext cx="2759159" cy="2874190"/>
            <a:chOff x="7844240" y="2510023"/>
            <a:chExt cx="2759159" cy="2874190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7844240" y="4553216"/>
              <a:ext cx="27591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げんきになって、</a:t>
              </a:r>
              <a:endParaRPr lang="en-US" altLang="ja-JP" sz="2400" dirty="0" smtClean="0"/>
            </a:p>
            <a:p>
              <a:r>
                <a:rPr lang="ja-JP" altLang="en-US" sz="2400" dirty="0" smtClean="0"/>
                <a:t>かぞくもよろこんだ</a:t>
              </a:r>
              <a:endParaRPr lang="en-US" altLang="ja-JP" sz="2400" dirty="0" smtClean="0"/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240" y="2510023"/>
              <a:ext cx="2598459" cy="2078767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951946" y="5346314"/>
            <a:ext cx="10540888" cy="1387442"/>
            <a:chOff x="951946" y="5346314"/>
            <a:chExt cx="10540888" cy="1387442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951946" y="6108763"/>
              <a:ext cx="10540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</a:rPr>
                <a:t>ところが、「コロナがうつる」と、ともだちにいじめられた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…</a:t>
              </a: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3331" y="5346314"/>
              <a:ext cx="1494887" cy="1387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2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759976" y="280824"/>
            <a:ext cx="8201441" cy="1093245"/>
            <a:chOff x="1826119" y="660581"/>
            <a:chExt cx="7566608" cy="1093245"/>
          </a:xfrm>
        </p:grpSpPr>
        <p:sp>
          <p:nvSpPr>
            <p:cNvPr id="9" name="角丸四角形 8"/>
            <p:cNvSpPr/>
            <p:nvPr/>
          </p:nvSpPr>
          <p:spPr>
            <a:xfrm>
              <a:off x="1826119" y="660581"/>
              <a:ext cx="7463844" cy="10932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48549" y="830382"/>
              <a:ext cx="7344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>
                  <a:solidFill>
                    <a:srgbClr val="FFFF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みんなにまもってほしいこと③</a:t>
              </a:r>
              <a:endParaRPr kumimoji="1"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06738" y="2025381"/>
            <a:ext cx="9953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予防（よぼう）をしていても</a:t>
            </a:r>
            <a:endParaRPr lang="en-US" altLang="ja-JP" sz="3200" dirty="0" smtClean="0">
              <a:solidFill>
                <a:srgbClr val="00B05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感染（かんせん）してしまうことがあります。</a:t>
            </a:r>
            <a:endParaRPr lang="en-US" altLang="ja-JP" sz="3200" dirty="0" smtClean="0">
              <a:solidFill>
                <a:srgbClr val="00B05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6737" y="3577737"/>
            <a:ext cx="9953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☆</a:t>
            </a:r>
            <a:r>
              <a:rPr lang="ja-JP" altLang="en-US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ともだちをせめたり、きずつけるようなことは、</a:t>
            </a:r>
            <a:endParaRPr lang="en-US" altLang="ja-JP" sz="3200" dirty="0" smtClean="0">
              <a:solidFill>
                <a:srgbClr val="00B05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ぜったいに　してはいけません。</a:t>
            </a:r>
            <a:endParaRPr lang="en-US" altLang="ja-JP" sz="3200" dirty="0" smtClean="0">
              <a:solidFill>
                <a:srgbClr val="00B05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519707" y="4755396"/>
            <a:ext cx="3799268" cy="1136696"/>
            <a:chOff x="3039414" y="4800465"/>
            <a:chExt cx="3799268" cy="1136696"/>
          </a:xfrm>
          <a:solidFill>
            <a:srgbClr val="FF33CC"/>
          </a:solidFill>
        </p:grpSpPr>
        <p:sp>
          <p:nvSpPr>
            <p:cNvPr id="6" name="雲形吹き出し 5"/>
            <p:cNvSpPr/>
            <p:nvPr/>
          </p:nvSpPr>
          <p:spPr>
            <a:xfrm>
              <a:off x="3039414" y="4800465"/>
              <a:ext cx="3799268" cy="1136696"/>
            </a:xfrm>
            <a:prstGeom prst="cloudCallout">
              <a:avLst>
                <a:gd name="adj1" fmla="val 43913"/>
                <a:gd name="adj2" fmla="val 64766"/>
              </a:avLst>
            </a:prstGeom>
            <a:grp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603769" y="5168758"/>
              <a:ext cx="267055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はやくよくなってね</a:t>
              </a:r>
              <a:endParaRPr lang="en-US" altLang="ja-JP" sz="20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71" y="4173384"/>
            <a:ext cx="2102657" cy="191341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t="9230" r="51747" b="36834"/>
          <a:stretch/>
        </p:blipFill>
        <p:spPr>
          <a:xfrm>
            <a:off x="5883330" y="4654955"/>
            <a:ext cx="2338456" cy="18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759976" y="280824"/>
            <a:ext cx="8049041" cy="1093245"/>
            <a:chOff x="1826119" y="660581"/>
            <a:chExt cx="7566608" cy="1093245"/>
          </a:xfrm>
        </p:grpSpPr>
        <p:sp>
          <p:nvSpPr>
            <p:cNvPr id="9" name="角丸四角形 8"/>
            <p:cNvSpPr/>
            <p:nvPr/>
          </p:nvSpPr>
          <p:spPr>
            <a:xfrm>
              <a:off x="1826119" y="660581"/>
              <a:ext cx="7463844" cy="10932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48549" y="830382"/>
              <a:ext cx="7344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>
                  <a:solidFill>
                    <a:srgbClr val="FFFF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みんなにまもってほしいこと④</a:t>
              </a:r>
              <a:endParaRPr kumimoji="1"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922648" y="1677651"/>
            <a:ext cx="995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コロナウイルスとたたかっている人たちがいます。</a:t>
            </a:r>
            <a:endParaRPr lang="en-US" altLang="ja-JP" sz="3200" dirty="0" smtClean="0">
              <a:solidFill>
                <a:srgbClr val="00B05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32496" y="2447092"/>
            <a:ext cx="9953090" cy="3873633"/>
            <a:chOff x="832496" y="2447092"/>
            <a:chExt cx="9953090" cy="3873633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832496" y="2781295"/>
              <a:ext cx="995309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ひさしぶりの学校　ひさしぶりの友達</a:t>
              </a:r>
              <a:endParaRPr lang="en-US" altLang="ja-JP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r>
                <a:rPr lang="ja-JP" altLang="en-US" sz="3200" dirty="0" smtClean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そんな中　今このときも　がんばってはたらいてくださっている　人たちがいます。</a:t>
              </a:r>
              <a:endParaRPr lang="en-US" altLang="ja-JP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endParaRPr lang="en-US" altLang="ja-JP" sz="3200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r>
                <a:rPr lang="ja-JP" altLang="en-US" sz="3200" dirty="0" smtClean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お</a:t>
              </a:r>
              <a:r>
                <a:rPr lang="ja-JP" altLang="en-US" sz="3200" dirty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医者</a:t>
              </a:r>
              <a:r>
                <a:rPr lang="ja-JP" altLang="en-US" sz="3200" dirty="0" smtClean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さん　看護師さん　検査をする人などに</a:t>
              </a:r>
              <a:endParaRPr lang="en-US" altLang="ja-JP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r>
                <a:rPr lang="ja-JP" altLang="en-US" sz="3200" dirty="0" smtClean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「ありがとう」の　きもちをたいせつに</a:t>
              </a:r>
              <a:r>
                <a:rPr lang="en-US" altLang="ja-JP" sz="3200" dirty="0" smtClean="0">
                  <a:solidFill>
                    <a:srgbClr val="00B05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(*^-^*)</a:t>
              </a:r>
            </a:p>
            <a:p>
              <a:endParaRPr lang="en-US" altLang="ja-JP" sz="3200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223015" y="2447092"/>
              <a:ext cx="1271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00B050"/>
                  </a:solidFill>
                </a:rPr>
                <a:t>がっこう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654496" y="4441169"/>
              <a:ext cx="1424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B050"/>
                  </a:solidFill>
                </a:rPr>
                <a:t>けん</a:t>
              </a:r>
              <a:r>
                <a:rPr lang="ja-JP" altLang="en-US" sz="2400" dirty="0">
                  <a:solidFill>
                    <a:srgbClr val="00B050"/>
                  </a:solidFill>
                </a:rPr>
                <a:t>さ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69946" y="4441170"/>
              <a:ext cx="1424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B050"/>
                  </a:solidFill>
                </a:rPr>
                <a:t>いし</a:t>
              </a:r>
              <a:r>
                <a:rPr lang="ja-JP" altLang="en-US" sz="2400" dirty="0">
                  <a:solidFill>
                    <a:srgbClr val="00B050"/>
                  </a:solidFill>
                </a:rPr>
                <a:t>ゃ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355098" y="4441170"/>
              <a:ext cx="1424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B050"/>
                  </a:solidFill>
                </a:rPr>
                <a:t>かんご</a:t>
              </a:r>
              <a:r>
                <a:rPr lang="ja-JP" altLang="en-US" sz="2400" dirty="0">
                  <a:solidFill>
                    <a:srgbClr val="00B050"/>
                  </a:solidFill>
                </a:rPr>
                <a:t>し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885246" y="2509706"/>
              <a:ext cx="1424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B050"/>
                  </a:solidFill>
                </a:rPr>
                <a:t>ともだ</a:t>
              </a:r>
              <a:r>
                <a:rPr lang="ja-JP" altLang="en-US" sz="2400" dirty="0">
                  <a:solidFill>
                    <a:srgbClr val="00B050"/>
                  </a:solidFill>
                </a:rPr>
                <a:t>ち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9697792" y="4259647"/>
            <a:ext cx="1822158" cy="2245970"/>
            <a:chOff x="9697792" y="4259647"/>
            <a:chExt cx="1822158" cy="224597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222" y="4259647"/>
              <a:ext cx="1468728" cy="1835910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7792" y="5453676"/>
              <a:ext cx="764492" cy="105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1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8156" y="2088387"/>
            <a:ext cx="10515600" cy="249398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２学期からさらにこころがけよう！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1259" r="69556" b="50815"/>
          <a:stretch/>
        </p:blipFill>
        <p:spPr>
          <a:xfrm>
            <a:off x="9367520" y="3734047"/>
            <a:ext cx="1911116" cy="30964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890796" y="2542728"/>
            <a:ext cx="117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がっき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4" t="13037" r="38148" b="49037"/>
          <a:stretch/>
        </p:blipFill>
        <p:spPr>
          <a:xfrm>
            <a:off x="9673356" y="195874"/>
            <a:ext cx="1605280" cy="26009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49481" r="34000" b="11409"/>
          <a:stretch/>
        </p:blipFill>
        <p:spPr>
          <a:xfrm>
            <a:off x="505073" y="4009624"/>
            <a:ext cx="2153920" cy="26822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52444" r="66889" b="12889"/>
          <a:stretch/>
        </p:blipFill>
        <p:spPr>
          <a:xfrm>
            <a:off x="505073" y="195874"/>
            <a:ext cx="1892687" cy="2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3633" y="198056"/>
            <a:ext cx="7488076" cy="1496291"/>
          </a:xfrm>
        </p:spPr>
        <p:txBody>
          <a:bodyPr>
            <a:normAutofit/>
          </a:bodyPr>
          <a:lstStyle/>
          <a:p>
            <a:r>
              <a:rPr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正しいマスクのつけかた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3633" y="198056"/>
            <a:ext cx="117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た</a:t>
            </a:r>
            <a:r>
              <a:rPr lang="ja-JP" altLang="en-US" sz="2800" dirty="0"/>
              <a:t>だ</a:t>
            </a:r>
            <a:endParaRPr kumimoji="1" lang="ja-JP" altLang="en-US" sz="28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9171709" y="2461984"/>
            <a:ext cx="3048001" cy="4306769"/>
            <a:chOff x="9171709" y="2461984"/>
            <a:chExt cx="3048001" cy="4306769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6673" y="4180552"/>
              <a:ext cx="2214523" cy="258820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171709" y="2864088"/>
              <a:ext cx="304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かおにぴったりとつく</a:t>
              </a:r>
              <a:endParaRPr lang="en-US" altLang="ja-JP" sz="2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  <a:p>
              <a:r>
                <a:rPr kumimoji="1" lang="ja-JP" altLang="en-US" sz="2000" dirty="0" smtClean="0"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マスクをつけましょう</a:t>
              </a:r>
              <a:endParaRPr kumimoji="1" lang="ja-JP" altLang="en-US" sz="2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16" name="角丸四角形吹き出し 15"/>
            <p:cNvSpPr/>
            <p:nvPr/>
          </p:nvSpPr>
          <p:spPr>
            <a:xfrm>
              <a:off x="9171709" y="2461984"/>
              <a:ext cx="2909455" cy="1371600"/>
            </a:xfrm>
            <a:prstGeom prst="wedgeRoundRectCallout">
              <a:avLst>
                <a:gd name="adj1" fmla="val -17023"/>
                <a:gd name="adj2" fmla="val 8068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17060" y="1415212"/>
            <a:ext cx="8954649" cy="4344420"/>
            <a:chOff x="217060" y="1415212"/>
            <a:chExt cx="8954649" cy="434442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60" y="1415212"/>
              <a:ext cx="8954649" cy="4059441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408217" y="5390300"/>
              <a:ext cx="288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はな　　　で　　　　</a:t>
              </a:r>
              <a:r>
                <a:rPr kumimoji="1" lang="ja-JP" altLang="en-US" dirty="0" err="1" smtClean="0"/>
                <a:t>じょ</a:t>
              </a:r>
              <a:r>
                <a:rPr kumimoji="1" lang="ja-JP" altLang="en-US" dirty="0" smtClean="0"/>
                <a:t>うたい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506440" y="5305947"/>
              <a:ext cx="2448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ただ　　　　　　そうちゃく</a:t>
              </a:r>
              <a:endParaRPr kumimoji="1" lang="ja-JP" altLang="en-US" dirty="0"/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52444" r="66889" b="12889"/>
          <a:stretch/>
        </p:blipFill>
        <p:spPr>
          <a:xfrm>
            <a:off x="9091891" y="323006"/>
            <a:ext cx="1309563" cy="15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3633" y="198056"/>
            <a:ext cx="7488076" cy="1496291"/>
          </a:xfrm>
        </p:spPr>
        <p:txBody>
          <a:bodyPr>
            <a:normAutofit fontScale="90000"/>
          </a:bodyPr>
          <a:lstStyle/>
          <a:p>
            <a:r>
              <a:rPr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正しい手指消毒のつけかた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3633" y="198056"/>
            <a:ext cx="117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た</a:t>
            </a:r>
            <a:r>
              <a:rPr lang="ja-JP" altLang="en-US" sz="2800" dirty="0"/>
              <a:t>だ</a:t>
            </a:r>
            <a:endParaRPr kumimoji="1" lang="ja-JP" altLang="en-US" sz="2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478490" y="143870"/>
            <a:ext cx="259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しゅししょうどく</a:t>
            </a:r>
            <a:endParaRPr kumimoji="1" lang="ja-JP" altLang="en-US" sz="2800" dirty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373270" y="1422137"/>
            <a:ext cx="2204442" cy="2338306"/>
            <a:chOff x="373270" y="1422137"/>
            <a:chExt cx="2204442" cy="2338306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2" t="26826" r="69117" b="53545"/>
            <a:stretch/>
          </p:blipFill>
          <p:spPr>
            <a:xfrm>
              <a:off x="386358" y="1422137"/>
              <a:ext cx="1926549" cy="1445754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373270" y="2867891"/>
              <a:ext cx="220444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1</a:t>
              </a:r>
              <a:r>
                <a:rPr kumimoji="1" lang="ja-JP" altLang="en-US" sz="2800" dirty="0" smtClean="0"/>
                <a:t>プッシュ！</a:t>
              </a:r>
              <a:endParaRPr kumimoji="1" lang="en-US" altLang="ja-JP" sz="2800" dirty="0" smtClean="0"/>
            </a:p>
            <a:p>
              <a:r>
                <a:rPr lang="ja-JP" altLang="en-US" sz="2400" dirty="0" smtClean="0"/>
                <a:t>しっかりうけとる</a:t>
              </a:r>
              <a:endParaRPr kumimoji="1" lang="ja-JP" altLang="en-US" sz="2400" dirty="0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236189" y="1435990"/>
            <a:ext cx="2000203" cy="2178415"/>
            <a:chOff x="3186438" y="1435990"/>
            <a:chExt cx="2000203" cy="2178415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2" t="26074" r="50532" b="53047"/>
            <a:stretch/>
          </p:blipFill>
          <p:spPr>
            <a:xfrm>
              <a:off x="3186438" y="1435990"/>
              <a:ext cx="1842655" cy="1537856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3247004" y="3091185"/>
              <a:ext cx="193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てのひ</a:t>
              </a:r>
              <a:r>
                <a:rPr lang="ja-JP" altLang="en-US" sz="2800" dirty="0"/>
                <a:t>ら</a:t>
              </a:r>
              <a:endParaRPr kumimoji="1" lang="en-US" altLang="ja-JP" sz="2800" dirty="0" smtClean="0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255523" y="1513003"/>
            <a:ext cx="1939637" cy="2101402"/>
            <a:chOff x="6078102" y="1532974"/>
            <a:chExt cx="1939637" cy="2101402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6638" r="31383" b="53799"/>
            <a:stretch/>
          </p:blipFill>
          <p:spPr>
            <a:xfrm>
              <a:off x="6078102" y="1532974"/>
              <a:ext cx="1939637" cy="1440872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6173951" y="3111156"/>
              <a:ext cx="1640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err="1" smtClean="0"/>
                <a:t>ゆびさ</a:t>
              </a:r>
              <a:r>
                <a:rPr kumimoji="1" lang="ja-JP" altLang="en-US" sz="2800" dirty="0" smtClean="0"/>
                <a:t>き</a:t>
              </a:r>
              <a:endParaRPr kumimoji="1" lang="en-US" altLang="ja-JP" sz="2800" dirty="0" smtClean="0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9601200" y="1435990"/>
            <a:ext cx="1925782" cy="2127743"/>
            <a:chOff x="9387378" y="1431110"/>
            <a:chExt cx="1925782" cy="2127743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82" t="26638" r="12234" b="53799"/>
            <a:stretch/>
          </p:blipFill>
          <p:spPr>
            <a:xfrm>
              <a:off x="9387378" y="1431110"/>
              <a:ext cx="1925782" cy="1440872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9387379" y="3035633"/>
              <a:ext cx="1585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err="1" smtClean="0"/>
                <a:t>ての</a:t>
              </a:r>
              <a:r>
                <a:rPr lang="ja-JP" altLang="en-US" sz="2800" dirty="0" smtClean="0"/>
                <a:t>こう</a:t>
              </a:r>
              <a:endParaRPr kumimoji="1" lang="en-US" altLang="ja-JP" sz="2800" dirty="0" smtClean="0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36295" y="4253345"/>
            <a:ext cx="2341417" cy="2213474"/>
            <a:chOff x="236295" y="4253345"/>
            <a:chExt cx="2341417" cy="2213474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9" t="56072" r="69422" b="23612"/>
            <a:stretch/>
          </p:blipFill>
          <p:spPr>
            <a:xfrm>
              <a:off x="236295" y="4253345"/>
              <a:ext cx="1898072" cy="1496291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291711" y="5943599"/>
              <a:ext cx="2286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err="1" smtClean="0"/>
                <a:t>ゆびの</a:t>
              </a:r>
              <a:r>
                <a:rPr lang="ja-JP" altLang="en-US" sz="2800" dirty="0" smtClean="0"/>
                <a:t>あいだ</a:t>
              </a:r>
              <a:endParaRPr kumimoji="1" lang="en-US" altLang="ja-JP" sz="2800" dirty="0" smtClean="0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352114" y="4303041"/>
            <a:ext cx="1939637" cy="2078184"/>
            <a:chOff x="3247004" y="4303041"/>
            <a:chExt cx="1939637" cy="2078184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3" t="55983" r="50798" b="23701"/>
            <a:stretch/>
          </p:blipFill>
          <p:spPr>
            <a:xfrm>
              <a:off x="3247004" y="4303041"/>
              <a:ext cx="1856509" cy="1496291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3247004" y="5858005"/>
              <a:ext cx="193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おやゆ</a:t>
              </a:r>
              <a:r>
                <a:rPr lang="ja-JP" altLang="en-US" sz="2800" dirty="0" err="1"/>
                <a:t>び</a:t>
              </a:r>
              <a:endParaRPr kumimoji="1" lang="en-US" altLang="ja-JP" sz="2800" dirty="0" smtClean="0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509499" y="4330749"/>
            <a:ext cx="1814945" cy="2050476"/>
            <a:chOff x="6387196" y="4303041"/>
            <a:chExt cx="1814945" cy="205047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98" t="56359" r="31782" b="23326"/>
            <a:stretch/>
          </p:blipFill>
          <p:spPr>
            <a:xfrm>
              <a:off x="6387196" y="4303041"/>
              <a:ext cx="1814945" cy="1496292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6644833" y="5830297"/>
              <a:ext cx="1303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err="1" smtClean="0"/>
                <a:t>てく</a:t>
              </a:r>
              <a:r>
                <a:rPr lang="ja-JP" altLang="en-US" sz="2800" dirty="0" err="1"/>
                <a:t>び</a:t>
              </a:r>
              <a:endParaRPr kumimoji="1" lang="en-US" altLang="ja-JP" sz="2800" dirty="0" smtClean="0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9649691" y="4100944"/>
            <a:ext cx="2103505" cy="2616652"/>
            <a:chOff x="9649691" y="4100944"/>
            <a:chExt cx="2103505" cy="2616652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8" t="55739" r="12500" b="23193"/>
            <a:stretch/>
          </p:blipFill>
          <p:spPr>
            <a:xfrm>
              <a:off x="9649691" y="4100944"/>
              <a:ext cx="1870364" cy="1551710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9813559" y="5763489"/>
              <a:ext cx="19396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かわくまですりこむ</a:t>
              </a:r>
              <a:endParaRPr kumimoji="1" lang="en-US" altLang="ja-JP" sz="2800" dirty="0" smtClean="0"/>
            </a:p>
          </p:txBody>
        </p:sp>
      </p:grpSp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4" t="13037" r="38148" b="49037"/>
          <a:stretch/>
        </p:blipFill>
        <p:spPr>
          <a:xfrm>
            <a:off x="9015533" y="346025"/>
            <a:ext cx="613376" cy="9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3633" y="198056"/>
            <a:ext cx="7488076" cy="1496291"/>
          </a:xfrm>
        </p:spPr>
        <p:txBody>
          <a:bodyPr>
            <a:normAutofit/>
          </a:bodyPr>
          <a:lstStyle/>
          <a:p>
            <a:r>
              <a:rPr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正しいかんきのしかた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3633" y="198056"/>
            <a:ext cx="117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た</a:t>
            </a:r>
            <a:r>
              <a:rPr lang="ja-JP" altLang="en-US" sz="2800" dirty="0"/>
              <a:t>だ</a:t>
            </a:r>
            <a:endParaRPr kumimoji="1" lang="ja-JP" altLang="en-US" sz="28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49481" r="34000" b="11409"/>
          <a:stretch/>
        </p:blipFill>
        <p:spPr>
          <a:xfrm>
            <a:off x="8346746" y="198056"/>
            <a:ext cx="1320663" cy="1644599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16018" y="1434251"/>
            <a:ext cx="4904127" cy="5317010"/>
            <a:chOff x="416018" y="1434251"/>
            <a:chExt cx="4904127" cy="531701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18" y="1434251"/>
              <a:ext cx="4904127" cy="3923301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819809" y="5181601"/>
              <a:ext cx="34082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2</a:t>
              </a:r>
              <a:r>
                <a:rPr lang="ja-JP" altLang="en-US" sz="3200" dirty="0" smtClean="0"/>
                <a:t>ほうこ</a:t>
              </a:r>
              <a:r>
                <a:rPr lang="ja-JP" altLang="en-US" sz="3200" dirty="0"/>
                <a:t>う</a:t>
              </a:r>
              <a:r>
                <a:rPr kumimoji="1" lang="ja-JP" altLang="en-US" sz="3200" dirty="0" smtClean="0"/>
                <a:t>をあけて</a:t>
              </a:r>
              <a:endParaRPr kumimoji="1" lang="en-US" altLang="ja-JP" sz="3200" dirty="0" smtClean="0"/>
            </a:p>
            <a:p>
              <a:r>
                <a:rPr lang="ja-JP" altLang="en-US" sz="3200" dirty="0" smtClean="0"/>
                <a:t>かぜのとおりみち</a:t>
              </a:r>
              <a:endParaRPr lang="en-US" altLang="ja-JP" sz="3200" dirty="0" smtClean="0"/>
            </a:p>
            <a:p>
              <a:r>
                <a:rPr kumimoji="1" lang="ja-JP" altLang="en-US" sz="3200" dirty="0" smtClean="0"/>
                <a:t>をつくる</a:t>
              </a:r>
              <a:endParaRPr kumimoji="1" lang="ja-JP" altLang="en-US" sz="3200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7752469" y="3244504"/>
            <a:ext cx="4142509" cy="3245147"/>
            <a:chOff x="7752469" y="3244504"/>
            <a:chExt cx="4142509" cy="324514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" t="19694" r="11729" b="48580"/>
            <a:stretch/>
          </p:blipFill>
          <p:spPr>
            <a:xfrm>
              <a:off x="7752469" y="3619416"/>
              <a:ext cx="4142509" cy="2608625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9007077" y="5966431"/>
              <a:ext cx="2472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00B050"/>
                  </a:solidFill>
                </a:rPr>
                <a:t>やすみじかん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931728" y="3244504"/>
              <a:ext cx="2472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00B050"/>
                  </a:solidFill>
                </a:rPr>
                <a:t>おおきくあける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375655" y="1554621"/>
            <a:ext cx="2963250" cy="2814618"/>
            <a:chOff x="5375655" y="1554621"/>
            <a:chExt cx="2963250" cy="281461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56" r="7324"/>
            <a:stretch/>
          </p:blipFill>
          <p:spPr>
            <a:xfrm>
              <a:off x="5375655" y="2431802"/>
              <a:ext cx="2834673" cy="1545022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5690269" y="3846019"/>
              <a:ext cx="2472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C000"/>
                  </a:solidFill>
                </a:rPr>
                <a:t>じゅぎょうちゅう</a:t>
              </a:r>
              <a:endParaRPr kumimoji="1" lang="ja-JP" altLang="en-US" sz="2800" dirty="0">
                <a:solidFill>
                  <a:srgbClr val="FFC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866486" y="1554621"/>
              <a:ext cx="24724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FFC000"/>
                  </a:solidFill>
                </a:rPr>
                <a:t>つねにすこし</a:t>
              </a:r>
              <a:endParaRPr kumimoji="1" lang="en-US" altLang="ja-JP" sz="2800" dirty="0" smtClean="0">
                <a:solidFill>
                  <a:srgbClr val="FFC000"/>
                </a:solidFill>
              </a:endParaRPr>
            </a:p>
            <a:p>
              <a:r>
                <a:rPr lang="ja-JP" altLang="en-US" sz="2800" dirty="0" smtClean="0">
                  <a:solidFill>
                    <a:srgbClr val="FFC000"/>
                  </a:solidFill>
                </a:rPr>
                <a:t>あけておく</a:t>
              </a:r>
              <a:endParaRPr kumimoji="1" lang="ja-JP" altLang="en-US" sz="28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1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6684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てあらい・・・６つのタイミング</a:t>
            </a:r>
            <a:endParaRPr kumimoji="1" lang="ja-JP" altLang="en-US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77" y="166997"/>
            <a:ext cx="889457" cy="889457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94256" y="1150736"/>
            <a:ext cx="6876245" cy="1141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１　そとから　きょうしつに　はいるとき</a:t>
            </a:r>
            <a:endParaRPr lang="ja-JP" altLang="en-US" sz="3200" dirty="0"/>
          </a:p>
        </p:txBody>
      </p:sp>
      <p:pic>
        <p:nvPicPr>
          <p:cNvPr id="6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83" y="888085"/>
            <a:ext cx="1597392" cy="1458488"/>
          </a:xfr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94256" y="2133572"/>
            <a:ext cx="6746641" cy="951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２　せき　くしゃみ　は</a:t>
            </a:r>
            <a:r>
              <a:rPr lang="ja-JP" altLang="en-US" sz="3200" dirty="0" err="1" smtClean="0"/>
              <a:t>なを</a:t>
            </a:r>
            <a:r>
              <a:rPr lang="ja-JP" altLang="en-US" sz="3200" dirty="0" smtClean="0"/>
              <a:t>かんだとき</a:t>
            </a:r>
            <a:endParaRPr lang="ja-JP" altLang="en-US" sz="32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7610672" y="1662713"/>
            <a:ext cx="2653032" cy="1761530"/>
            <a:chOff x="7382849" y="1982071"/>
            <a:chExt cx="2653032" cy="1761530"/>
          </a:xfrm>
        </p:grpSpPr>
        <p:pic>
          <p:nvPicPr>
            <p:cNvPr id="8" name="コンテンツ プレースホルダ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849" y="2702600"/>
              <a:ext cx="1041001" cy="1041001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522" y="1982071"/>
              <a:ext cx="956407" cy="95640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625" y="2590343"/>
              <a:ext cx="942256" cy="995234"/>
            </a:xfrm>
            <a:prstGeom prst="rect">
              <a:avLst/>
            </a:prstGeom>
          </p:spPr>
        </p:pic>
      </p:grpSp>
      <p:sp>
        <p:nvSpPr>
          <p:cNvPr id="11" name="タイトル 1"/>
          <p:cNvSpPr txBox="1">
            <a:spLocks/>
          </p:cNvSpPr>
          <p:nvPr/>
        </p:nvSpPr>
        <p:spPr>
          <a:xfrm>
            <a:off x="199990" y="3025863"/>
            <a:ext cx="4455017" cy="834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３　きゅうしょくの　まえ　あと</a:t>
            </a:r>
            <a:endParaRPr lang="ja-JP" altLang="en-US" sz="28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94256" y="3908283"/>
            <a:ext cx="2759849" cy="81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４　そうじのあと</a:t>
            </a:r>
            <a:endParaRPr lang="ja-JP" altLang="en-US" sz="2800" dirty="0"/>
          </a:p>
        </p:txBody>
      </p:sp>
      <p:pic>
        <p:nvPicPr>
          <p:cNvPr id="15" name="コンテンツ プレースホルダ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90" y="3818300"/>
            <a:ext cx="973534" cy="973534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194256" y="4816716"/>
            <a:ext cx="3041508" cy="737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５　といれのあと</a:t>
            </a:r>
            <a:endParaRPr lang="ja-JP" altLang="en-US" sz="2800" dirty="0"/>
          </a:p>
        </p:txBody>
      </p:sp>
      <p:pic>
        <p:nvPicPr>
          <p:cNvPr id="17" name="コンテンツ プレースホルダー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24" y="4593911"/>
            <a:ext cx="1001911" cy="1001911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159912" y="5595822"/>
            <a:ext cx="5884572" cy="866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６　みんながつかうものをさわったとき</a:t>
            </a:r>
            <a:endParaRPr lang="ja-JP" altLang="en-US" sz="2800" dirty="0"/>
          </a:p>
        </p:txBody>
      </p:sp>
      <p:pic>
        <p:nvPicPr>
          <p:cNvPr id="19" name="コンテンツ プレースホルダー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84" y="4710194"/>
            <a:ext cx="1639986" cy="1639986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7941837" y="4349656"/>
            <a:ext cx="2077387" cy="2112287"/>
            <a:chOff x="7941837" y="4349656"/>
            <a:chExt cx="2077387" cy="211228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70" r="2865" b="50519"/>
            <a:stretch/>
          </p:blipFill>
          <p:spPr>
            <a:xfrm>
              <a:off x="7941837" y="4349656"/>
              <a:ext cx="1156921" cy="1237196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75" t="51889"/>
            <a:stretch/>
          </p:blipFill>
          <p:spPr>
            <a:xfrm>
              <a:off x="9005577" y="5381253"/>
              <a:ext cx="1013647" cy="1080690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5296523" y="2965984"/>
            <a:ext cx="2314149" cy="1205661"/>
            <a:chOff x="4710951" y="2981059"/>
            <a:chExt cx="2314149" cy="120566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11"/>
            <a:srcRect r="15581"/>
            <a:stretch/>
          </p:blipFill>
          <p:spPr>
            <a:xfrm>
              <a:off x="6247377" y="2981059"/>
              <a:ext cx="777723" cy="1205661"/>
            </a:xfrm>
            <a:prstGeom prst="rect">
              <a:avLst/>
            </a:prstGeom>
          </p:spPr>
        </p:pic>
        <p:pic>
          <p:nvPicPr>
            <p:cNvPr id="22" name="コンテンツ プレースホルダー 5"/>
            <p:cNvPicPr>
              <a:picLocks noChangeAspect="1"/>
            </p:cNvPicPr>
            <p:nvPr/>
          </p:nvPicPr>
          <p:blipFill rotWithShape="1">
            <a:blip r:embed="rId12"/>
            <a:srcRect l="19643"/>
            <a:stretch/>
          </p:blipFill>
          <p:spPr>
            <a:xfrm>
              <a:off x="4710951" y="2991912"/>
              <a:ext cx="801026" cy="1167392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8197382" y="3469257"/>
            <a:ext cx="3251493" cy="1012665"/>
            <a:chOff x="8197382" y="3469257"/>
            <a:chExt cx="3251493" cy="101266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8510345" y="3587205"/>
              <a:ext cx="2938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あわあわてあらいのう</a:t>
              </a:r>
              <a:r>
                <a:rPr kumimoji="1" lang="ja-JP" altLang="en-US" dirty="0" err="1" smtClean="0"/>
                <a:t>た</a:t>
              </a:r>
              <a:endParaRPr kumimoji="1" lang="en-US" altLang="ja-JP" dirty="0" smtClean="0"/>
            </a:p>
            <a:p>
              <a:r>
                <a:rPr lang="ja-JP" altLang="en-US" dirty="0" smtClean="0"/>
                <a:t>が放送</a:t>
              </a:r>
              <a:r>
                <a:rPr lang="en-US" altLang="ja-JP" dirty="0" smtClean="0"/>
                <a:t>(</a:t>
              </a:r>
              <a:r>
                <a:rPr lang="ja-JP" altLang="en-US" dirty="0" smtClean="0"/>
                <a:t>ほうそう</a:t>
              </a:r>
              <a:r>
                <a:rPr lang="en-US" altLang="ja-JP" dirty="0" smtClean="0"/>
                <a:t>)</a:t>
              </a:r>
              <a:r>
                <a:rPr lang="ja-JP" altLang="en-US" dirty="0" smtClean="0"/>
                <a:t>されるよ！</a:t>
              </a:r>
              <a:endParaRPr kumimoji="1" lang="ja-JP" altLang="en-US" dirty="0"/>
            </a:p>
          </p:txBody>
        </p:sp>
        <p:sp>
          <p:nvSpPr>
            <p:cNvPr id="25" name="円形吹き出し 24"/>
            <p:cNvSpPr/>
            <p:nvPr/>
          </p:nvSpPr>
          <p:spPr>
            <a:xfrm>
              <a:off x="8197382" y="3469257"/>
              <a:ext cx="3119784" cy="1012665"/>
            </a:xfrm>
            <a:prstGeom prst="wedgeEllipseCallout">
              <a:avLst>
                <a:gd name="adj1" fmla="val -63611"/>
                <a:gd name="adj2" fmla="val -121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6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6684" y="1962105"/>
            <a:ext cx="10515600" cy="1325563"/>
          </a:xfrm>
        </p:spPr>
        <p:txBody>
          <a:bodyPr>
            <a:noAutofit/>
          </a:bodyPr>
          <a:lstStyle/>
          <a:p>
            <a:r>
              <a:rPr lang="ja-JP" altLang="en-US" sz="6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て</a:t>
            </a:r>
            <a:r>
              <a:rPr kumimoji="1" lang="ja-JP" altLang="en-US" sz="66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あらいかたを</a:t>
            </a:r>
            <a:r>
              <a:rPr kumimoji="1" lang="en-US" altLang="ja-JP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6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6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マスタ</a:t>
            </a:r>
            <a:r>
              <a:rPr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</a:t>
            </a:r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しよう！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28" y="3770279"/>
            <a:ext cx="2746432" cy="2746432"/>
          </a:xfrm>
        </p:spPr>
      </p:pic>
      <p:sp>
        <p:nvSpPr>
          <p:cNvPr id="6" name="円形吹き出し 5"/>
          <p:cNvSpPr/>
          <p:nvPr/>
        </p:nvSpPr>
        <p:spPr>
          <a:xfrm>
            <a:off x="1126901" y="346153"/>
            <a:ext cx="4005329" cy="1133341"/>
          </a:xfrm>
          <a:prstGeom prst="wedgeEllipseCallout">
            <a:avLst>
              <a:gd name="adj1" fmla="val -27907"/>
              <a:gd name="adj2" fmla="val 715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90918" y="656823"/>
            <a:ext cx="347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ちゃんとあらえてる？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94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3" y="-214424"/>
            <a:ext cx="9773242" cy="6898559"/>
          </a:xfrm>
        </p:spPr>
      </p:pic>
    </p:spTree>
    <p:extLst>
      <p:ext uri="{BB962C8B-B14F-4D97-AF65-F5344CB8AC3E}">
        <p14:creationId xmlns:p14="http://schemas.microsoft.com/office/powerpoint/2010/main" val="5656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975921" y="2398739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どうやって</a:t>
            </a:r>
            <a:r>
              <a:rPr lang="ja-JP" altLang="en-US" sz="5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かんせん</a:t>
            </a:r>
            <a:r>
              <a:rPr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するのかな？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93" b="-3545"/>
          <a:stretch/>
        </p:blipFill>
        <p:spPr>
          <a:xfrm flipH="1">
            <a:off x="10282481" y="3061520"/>
            <a:ext cx="1554918" cy="26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おねがいのポーズ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62" y="1690688"/>
            <a:ext cx="4926706" cy="4926706"/>
          </a:xfr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07484" y="1958673"/>
            <a:ext cx="2667000" cy="423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95565" y="1690688"/>
            <a:ext cx="2400657" cy="4364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おねがい</a:t>
            </a:r>
            <a:endParaRPr kumimoji="1" lang="en-US" altLang="ja-JP" sz="7200" dirty="0" smtClean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おねがい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7934458" y="1483542"/>
            <a:ext cx="3490175" cy="4572000"/>
          </a:xfrm>
          <a:prstGeom prst="wedgeRoundRectCallout">
            <a:avLst>
              <a:gd name="adj1" fmla="val -72494"/>
              <a:gd name="adj2" fmla="val 312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2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かめのポーズ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13" y="1690688"/>
            <a:ext cx="5004785" cy="5004785"/>
          </a:xfrm>
        </p:spPr>
      </p:pic>
      <p:sp>
        <p:nvSpPr>
          <p:cNvPr id="6" name="角丸四角形吹き出し 5"/>
          <p:cNvSpPr/>
          <p:nvPr/>
        </p:nvSpPr>
        <p:spPr>
          <a:xfrm>
            <a:off x="8150805" y="1367632"/>
            <a:ext cx="3490175" cy="4572000"/>
          </a:xfrm>
          <a:prstGeom prst="wedgeRoundRectCallout">
            <a:avLst>
              <a:gd name="adj1" fmla="val -72494"/>
              <a:gd name="adj2" fmla="val 312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95565" y="1690688"/>
            <a:ext cx="2400657" cy="4364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かめさん</a:t>
            </a:r>
            <a:endParaRPr kumimoji="1" lang="en-US" altLang="ja-JP" sz="7200" dirty="0" smtClean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かめさん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0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おやまのポーズ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68" y="1561899"/>
            <a:ext cx="5069178" cy="5069178"/>
          </a:xfrm>
        </p:spPr>
      </p:pic>
      <p:sp>
        <p:nvSpPr>
          <p:cNvPr id="5" name="角丸四角形吹き出し 4"/>
          <p:cNvSpPr/>
          <p:nvPr/>
        </p:nvSpPr>
        <p:spPr>
          <a:xfrm>
            <a:off x="8279594" y="1115153"/>
            <a:ext cx="3490175" cy="5515924"/>
          </a:xfrm>
          <a:prstGeom prst="wedgeRoundRectCallout">
            <a:avLst>
              <a:gd name="adj1" fmla="val -69911"/>
              <a:gd name="adj2" fmla="val 116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61116" y="1561899"/>
            <a:ext cx="3508653" cy="4941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</a:t>
            </a:r>
            <a:endParaRPr kumimoji="1" lang="en-US" altLang="ja-JP" sz="7200" dirty="0" smtClean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7200" dirty="0" err="1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さん</a:t>
            </a:r>
            <a:r>
              <a:rPr kumimoji="1"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かくのお山の上で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9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おおかみのポーズ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52" y="1523731"/>
            <a:ext cx="5197968" cy="5197968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422231" y="1561899"/>
            <a:ext cx="2434195" cy="4941463"/>
          </a:xfrm>
          <a:prstGeom prst="wedgeRoundRectCallout">
            <a:avLst>
              <a:gd name="adj1" fmla="val 79971"/>
              <a:gd name="adj2" fmla="val 136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60169" y="1540634"/>
            <a:ext cx="2400657" cy="5069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おおかみ</a:t>
            </a:r>
            <a:endParaRPr kumimoji="1" lang="en-US" altLang="ja-JP" sz="7200" dirty="0" smtClean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おっとっと</a:t>
            </a:r>
            <a:r>
              <a:rPr lang="ja-JP" altLang="en-US" sz="72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っと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8551097" y="1274668"/>
            <a:ext cx="3490175" cy="5515924"/>
          </a:xfrm>
          <a:prstGeom prst="wedgeRoundRectCallout">
            <a:avLst>
              <a:gd name="adj1" fmla="val -69911"/>
              <a:gd name="adj2" fmla="val 116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3318" y="1626294"/>
            <a:ext cx="1292662" cy="5069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おっこちそう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2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バイクのポーズ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41" y="1549019"/>
            <a:ext cx="5082057" cy="5082057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8718997" y="1083368"/>
            <a:ext cx="3219719" cy="5424016"/>
          </a:xfrm>
          <a:prstGeom prst="wedgeRoundRectCallout">
            <a:avLst>
              <a:gd name="adj1" fmla="val -69911"/>
              <a:gd name="adj2" fmla="val 116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604781" y="1565452"/>
            <a:ext cx="2128583" cy="4535373"/>
          </a:xfrm>
          <a:prstGeom prst="wedgeRoundRectCallout">
            <a:avLst>
              <a:gd name="adj1" fmla="val 78325"/>
              <a:gd name="adj2" fmla="val 221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186562" y="1565452"/>
            <a:ext cx="2400657" cy="4941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いそいで</a:t>
            </a:r>
            <a:endParaRPr kumimoji="1" lang="en-US" altLang="ja-JP" sz="7200" dirty="0" smtClean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バイクを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743" y="1626293"/>
            <a:ext cx="2400657" cy="5069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ブルルン</a:t>
            </a:r>
            <a:endParaRPr lang="en-US" altLang="ja-JP" sz="7200" dirty="0" smtClean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72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ルンで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2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つかまえたの</a:t>
            </a:r>
            <a:r>
              <a:rPr kumimoji="1"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ポーズ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86" y="1690688"/>
            <a:ext cx="6754978" cy="4632839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9003522" y="1536141"/>
            <a:ext cx="2802703" cy="4910277"/>
          </a:xfrm>
          <a:prstGeom prst="wedgeRoundRectCallout">
            <a:avLst>
              <a:gd name="adj1" fmla="val -70371"/>
              <a:gd name="adj2" fmla="val 181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58543" y="1536141"/>
            <a:ext cx="1292662" cy="4941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 err="1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ききいっぱつ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2741" y="1690688"/>
            <a:ext cx="1292662" cy="5167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72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つかまえた～</a:t>
            </a:r>
            <a:endParaRPr kumimoji="1" lang="ja-JP" altLang="en-US" sz="72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05307" y="1565452"/>
            <a:ext cx="2128058" cy="5194414"/>
          </a:xfrm>
          <a:prstGeom prst="wedgeRoundRectCallout">
            <a:avLst>
              <a:gd name="adj1" fmla="val 78325"/>
              <a:gd name="adj2" fmla="val 221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0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UfXlvNztg"/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3"/>
          <a:srcRect l="7737" t="1923" r="7663" b="2778"/>
          <a:stretch/>
        </p:blipFill>
        <p:spPr>
          <a:xfrm>
            <a:off x="773515" y="0"/>
            <a:ext cx="10823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じぶんの</a:t>
            </a:r>
            <a:r>
              <a:rPr lang="en-US" altLang="ja-JP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6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ハンカチやタオルでふこう！</a:t>
            </a:r>
            <a:endParaRPr kumimoji="1" lang="ja-JP" altLang="en-US" sz="6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29" y="2410184"/>
            <a:ext cx="3709515" cy="43513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09" y="2506662"/>
            <a:ext cx="3627268" cy="42548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2506662"/>
            <a:ext cx="2181225" cy="1695450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9" y="2410181"/>
            <a:ext cx="941930" cy="2260633"/>
          </a:xfrm>
          <a:prstGeom prst="rect">
            <a:avLst/>
          </a:prstGeom>
        </p:spPr>
      </p:pic>
      <p:sp>
        <p:nvSpPr>
          <p:cNvPr id="8" name="十字形 7"/>
          <p:cNvSpPr/>
          <p:nvPr/>
        </p:nvSpPr>
        <p:spPr>
          <a:xfrm rot="2984772">
            <a:off x="1018753" y="2099928"/>
            <a:ext cx="632670" cy="62051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十字形 8"/>
          <p:cNvSpPr/>
          <p:nvPr/>
        </p:nvSpPr>
        <p:spPr>
          <a:xfrm rot="2984772">
            <a:off x="9946853" y="2099926"/>
            <a:ext cx="632670" cy="62051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2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さらにできるとグッドなこと！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7034" y="2625739"/>
            <a:ext cx="2723866" cy="1283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②うんどう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7" name="二等辺三角形 6"/>
          <p:cNvSpPr/>
          <p:nvPr/>
        </p:nvSpPr>
        <p:spPr>
          <a:xfrm>
            <a:off x="7514135" y="2504003"/>
            <a:ext cx="2802659" cy="237899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94" y="3787547"/>
            <a:ext cx="1691698" cy="16240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04" y="668651"/>
            <a:ext cx="2056499" cy="182602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91" y="3832189"/>
            <a:ext cx="1354944" cy="1534747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22609" y="2000610"/>
            <a:ext cx="5105400" cy="76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/>
              <a:t>①じゅうぶんなすいみん</a:t>
            </a:r>
            <a:endParaRPr lang="en-US" altLang="ja-JP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3600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22609" y="4421813"/>
            <a:ext cx="5320991" cy="128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/>
              <a:t>③バランスのとれたしょくじ</a:t>
            </a:r>
            <a:endParaRPr lang="en-US" altLang="ja-JP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206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209" y="352245"/>
            <a:ext cx="10515600" cy="555915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おおきなこえで、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たくさんおしゃべりして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たくさんわらって</a:t>
            </a: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じゆうにうごいて・・・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そんな日がはやくきますように！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みんなでがんばろうね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06" y="442397"/>
            <a:ext cx="2126218" cy="13395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7" y="2745457"/>
            <a:ext cx="2949262" cy="3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9415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/>
                </a:solidFill>
              </a:rPr>
              <a:t>①かん</a:t>
            </a:r>
            <a:r>
              <a:rPr kumimoji="1" lang="ja-JP" altLang="en-US" dirty="0" err="1" smtClean="0">
                <a:solidFill>
                  <a:schemeClr val="accent1"/>
                </a:solidFill>
              </a:rPr>
              <a:t>せんした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人がせきなどをてでおさえる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/>
                </a:solidFill>
              </a:rPr>
              <a:t>　</a:t>
            </a:r>
            <a:r>
              <a:rPr lang="ja-JP" altLang="en-US" dirty="0" smtClean="0">
                <a:solidFill>
                  <a:schemeClr val="accent1"/>
                </a:solidFill>
              </a:rPr>
              <a:t>　　　　　　　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（てにウィルスがつく）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/>
                </a:solidFill>
              </a:rPr>
              <a:t>②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その手でいろいろなところをさわる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/>
                </a:solidFill>
              </a:rPr>
              <a:t>　</a:t>
            </a:r>
            <a:r>
              <a:rPr lang="ja-JP" altLang="en-US" dirty="0" smtClean="0">
                <a:solidFill>
                  <a:schemeClr val="accent1"/>
                </a:solidFill>
              </a:rPr>
              <a:t>　　　　　　　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（ものにウィルスがつく）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③</a:t>
            </a:r>
            <a:r>
              <a:rPr lang="ja-JP" altLang="en-US" dirty="0" smtClean="0">
                <a:solidFill>
                  <a:srgbClr val="FF0000"/>
                </a:solidFill>
              </a:rPr>
              <a:t>ウイルスをついたものをさわる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　　　　（</a:t>
            </a:r>
            <a:r>
              <a:rPr lang="ja-JP" altLang="en-US" dirty="0" err="1" smtClean="0">
                <a:solidFill>
                  <a:srgbClr val="FF0000"/>
                </a:solidFill>
              </a:rPr>
              <a:t>てに</a:t>
            </a:r>
            <a:r>
              <a:rPr lang="ja-JP" altLang="en-US" dirty="0" smtClean="0">
                <a:solidFill>
                  <a:srgbClr val="FF0000"/>
                </a:solidFill>
              </a:rPr>
              <a:t>ウィルスがつく）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④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ウィルスがついた手で、くちや</a:t>
            </a:r>
            <a:r>
              <a:rPr kumimoji="1" lang="ja-JP" altLang="en-US" dirty="0" err="1" smtClean="0">
                <a:solidFill>
                  <a:srgbClr val="FF0000"/>
                </a:solidFill>
              </a:rPr>
              <a:t>はな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やめをさわる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　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（ウィルスがはいる）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838200" y="535133"/>
            <a:ext cx="4234836" cy="1054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せっしょくかんせん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67" y="0"/>
            <a:ext cx="3191565" cy="388307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17" y="4470321"/>
            <a:ext cx="3612942" cy="1638301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8615966" y="3827765"/>
            <a:ext cx="257578" cy="76620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98062" y="73468"/>
            <a:ext cx="58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1"/>
                </a:solidFill>
              </a:rPr>
              <a:t>①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917164" y="2556991"/>
            <a:ext cx="58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1"/>
                </a:solidFill>
              </a:rPr>
              <a:t>②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8121" y="2370781"/>
            <a:ext cx="58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③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419624" y="4167058"/>
            <a:ext cx="58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④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せきやくしゃみなどでとんだウィルスを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　　　　　　　　　　　すいこんでうつる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44" y="4127025"/>
            <a:ext cx="5199188" cy="2465594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838200" y="548012"/>
            <a:ext cx="4234836" cy="1054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ひま</a:t>
            </a:r>
            <a:r>
              <a:rPr kumimoji="1" lang="ja-JP" altLang="en-US" sz="3600" dirty="0" err="1" smtClean="0">
                <a:solidFill>
                  <a:schemeClr val="bg1"/>
                </a:solidFill>
              </a:rPr>
              <a:t>つかんせん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8" y="2647390"/>
            <a:ext cx="5076277" cy="35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931675" y="614185"/>
            <a:ext cx="7179937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でも、これは、いままでのウイルスです。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84191" y="2949345"/>
            <a:ext cx="9834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さいきん</a:t>
            </a:r>
            <a:r>
              <a:rPr lang="ja-JP" altLang="en-US" sz="48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r>
              <a:rPr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4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あたらしいウイルス</a:t>
            </a:r>
            <a:r>
              <a:rPr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が、でてきました！</a:t>
            </a:r>
            <a:endParaRPr lang="ja-JP" altLang="en-US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-2144" r="543" b="2144"/>
          <a:stretch/>
        </p:blipFill>
        <p:spPr>
          <a:xfrm>
            <a:off x="9597114" y="3612126"/>
            <a:ext cx="2043448" cy="24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6823" y="399245"/>
            <a:ext cx="1063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今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までとはちがう　最強（さいきょう）ウイルス出現（しゅつげん）！！！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6823" y="1265220"/>
            <a:ext cx="712201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FF00"/>
                </a:solidFill>
              </a:rPr>
              <a:t>デルタ株（かぶ）、へんい株（かぶ）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669" y="2818689"/>
            <a:ext cx="11925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①今までのウイルスより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感染力（かんせんりょく）がつよい！</a:t>
            </a:r>
            <a:endParaRPr lang="en-US" altLang="ja-JP" sz="32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☆インフルエンザの</a:t>
            </a:r>
            <a:r>
              <a:rPr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倍　☆</a:t>
            </a:r>
            <a:r>
              <a:rPr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人が</a:t>
            </a:r>
            <a:r>
              <a:rPr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人に感染（かんせん）させてしまう</a:t>
            </a: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669" y="4613398"/>
            <a:ext cx="10753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 smtClean="0"/>
          </a:p>
          <a:p>
            <a:r>
              <a:rPr kumimoji="1"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②空気中（くうきちゅう）をただよって、</a:t>
            </a:r>
            <a:endParaRPr kumimoji="1" lang="en-US" altLang="ja-JP" sz="36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</a:t>
            </a:r>
            <a:r>
              <a:rPr kumimoji="1"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しはなれた人にも感染（かんせん）させる</a:t>
            </a:r>
            <a:endParaRPr kumimoji="1" lang="en-US" altLang="ja-JP" sz="36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-2144" r="543" b="2144"/>
          <a:stretch/>
        </p:blipFill>
        <p:spPr>
          <a:xfrm>
            <a:off x="9727844" y="922465"/>
            <a:ext cx="2043448" cy="24040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7579" y="2370520"/>
            <a:ext cx="240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～とくちょう～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57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b="2392"/>
          <a:stretch/>
        </p:blipFill>
        <p:spPr>
          <a:xfrm>
            <a:off x="9326880" y="3431223"/>
            <a:ext cx="1627187" cy="273188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06626" y="1848480"/>
            <a:ext cx="10515600" cy="249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かんせんしないようにするためにはどうしたらいいのかな？</a:t>
            </a:r>
            <a:endParaRPr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9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1100" y="2261673"/>
            <a:ext cx="451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マスクをつける！</a:t>
            </a:r>
            <a:endParaRPr kumimoji="1" lang="ja-JP" altLang="en-US" sz="4000" u="sng" dirty="0">
              <a:solidFill>
                <a:schemeClr val="accent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1100" y="3012533"/>
            <a:ext cx="330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 err="1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てを</a:t>
            </a:r>
            <a:r>
              <a:rPr lang="ja-JP" altLang="en-US" sz="4000" u="sng" dirty="0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あらう</a:t>
            </a:r>
            <a:r>
              <a:rPr kumimoji="1" lang="ja-JP" altLang="en-US" sz="4000" u="sng" dirty="0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！</a:t>
            </a:r>
            <a:endParaRPr kumimoji="1" lang="ja-JP" altLang="en-US" sz="4000" u="sng" dirty="0">
              <a:solidFill>
                <a:schemeClr val="accent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91342" y="2547676"/>
            <a:ext cx="4200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てってい！</a:t>
            </a:r>
            <a:endParaRPr lang="en-US" altLang="ja-JP" sz="320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32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</a:t>
            </a:r>
            <a:r>
              <a:rPr kumimoji="1" lang="ja-JP" altLang="en-US" sz="3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までいじょうに、しっかりやろう！！</a:t>
            </a:r>
            <a:endParaRPr kumimoji="1" lang="ja-JP" altLang="en-US" sz="3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6394820" y="3012533"/>
            <a:ext cx="1132187" cy="83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759977" y="280824"/>
            <a:ext cx="7566608" cy="1093245"/>
            <a:chOff x="1826119" y="660581"/>
            <a:chExt cx="7566608" cy="1093245"/>
          </a:xfrm>
        </p:grpSpPr>
        <p:sp>
          <p:nvSpPr>
            <p:cNvPr id="9" name="角丸四角形 8"/>
            <p:cNvSpPr/>
            <p:nvPr/>
          </p:nvSpPr>
          <p:spPr>
            <a:xfrm>
              <a:off x="1826119" y="660581"/>
              <a:ext cx="7463844" cy="10932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48549" y="830382"/>
              <a:ext cx="7344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>
                  <a:solidFill>
                    <a:srgbClr val="FFFF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みんなにまもってほしいこと①</a:t>
              </a:r>
              <a:endParaRPr kumimoji="1"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099992" y="5086297"/>
            <a:ext cx="739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換気（かんき）</a:t>
            </a:r>
            <a:r>
              <a:rPr kumimoji="1" lang="ja-JP" altLang="en-US" sz="4000" u="sng" dirty="0" err="1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まどを</a:t>
            </a:r>
            <a:r>
              <a:rPr kumimoji="1" lang="ja-JP" altLang="en-US" sz="4000" u="sng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あける！</a:t>
            </a:r>
            <a:endParaRPr kumimoji="1" lang="ja-JP" altLang="en-US" sz="4000" u="sng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1100" y="3763393"/>
            <a:ext cx="431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みつにならない</a:t>
            </a:r>
            <a:r>
              <a:rPr kumimoji="1" lang="ja-JP" altLang="en-US" sz="4000" u="sng" dirty="0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！</a:t>
            </a:r>
            <a:endParaRPr kumimoji="1" lang="ja-JP" altLang="en-US" sz="4000" u="sng" dirty="0">
              <a:solidFill>
                <a:schemeClr val="accent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950" y="1502094"/>
            <a:ext cx="995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 smtClean="0">
                <a:solidFill>
                  <a:srgbClr val="FFC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だれがどこで感染（かんせん）するかわかりません。</a:t>
            </a:r>
            <a:endParaRPr lang="en-US" altLang="ja-JP" sz="3200" u="sng" dirty="0" smtClean="0">
              <a:solidFill>
                <a:srgbClr val="FFC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24465" y="4471279"/>
            <a:ext cx="1771570" cy="1118360"/>
            <a:chOff x="324465" y="4471279"/>
            <a:chExt cx="1771570" cy="111836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75106" y="4609242"/>
              <a:ext cx="1620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デルタ株</a:t>
              </a:r>
              <a:endParaRPr lang="en-US" altLang="ja-JP" sz="2400" dirty="0" smtClean="0"/>
            </a:p>
            <a:p>
              <a:r>
                <a:rPr lang="ja-JP" altLang="en-US" sz="2400" dirty="0" smtClean="0"/>
                <a:t>たいさく</a:t>
              </a:r>
              <a:endParaRPr kumimoji="1" lang="ja-JP" altLang="en-US" sz="2400" dirty="0"/>
            </a:p>
          </p:txBody>
        </p:sp>
        <p:sp>
          <p:nvSpPr>
            <p:cNvPr id="8" name="角丸四角形吹き出し 7"/>
            <p:cNvSpPr/>
            <p:nvPr/>
          </p:nvSpPr>
          <p:spPr>
            <a:xfrm>
              <a:off x="324465" y="4471279"/>
              <a:ext cx="1657942" cy="1118360"/>
            </a:xfrm>
            <a:prstGeom prst="wedgeRoundRectCallout">
              <a:avLst>
                <a:gd name="adj1" fmla="val 54780"/>
                <a:gd name="adj2" fmla="val 65137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943697" y="4640557"/>
            <a:ext cx="1301839" cy="1461401"/>
            <a:chOff x="1943697" y="4640557"/>
            <a:chExt cx="1301839" cy="1461401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943697" y="4778519"/>
              <a:ext cx="13018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 dirty="0">
                  <a:solidFill>
                    <a:srgbClr val="FF00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＋</a:t>
              </a:r>
              <a:endParaRPr lang="en-US" altLang="ja-JP" sz="8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017385" y="4640557"/>
              <a:ext cx="115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プラス</a:t>
              </a:r>
              <a:endParaRPr kumimoji="1" lang="ja-JP" altLang="en-US" sz="24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  <p:sp>
        <p:nvSpPr>
          <p:cNvPr id="13" name="AutoShape 2" descr="開いた窓で換気するイラスト - イラストレーションのベクターアート素材や画像を多数ご用意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4893306"/>
            <a:ext cx="1656325" cy="139266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" b="8303"/>
          <a:stretch/>
        </p:blipFill>
        <p:spPr>
          <a:xfrm>
            <a:off x="4509874" y="2029633"/>
            <a:ext cx="1165331" cy="113337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63" y="3108297"/>
            <a:ext cx="1362982" cy="136298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r="34746" b="53464"/>
          <a:stretch/>
        </p:blipFill>
        <p:spPr>
          <a:xfrm>
            <a:off x="4370043" y="4066968"/>
            <a:ext cx="970319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8656" y="2252445"/>
            <a:ext cx="451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だるいな～</a:t>
            </a:r>
            <a:endParaRPr kumimoji="1" lang="ja-JP" altLang="en-US" sz="4000" dirty="0">
              <a:solidFill>
                <a:schemeClr val="accent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03075" y="2303324"/>
            <a:ext cx="515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おう</a:t>
            </a:r>
            <a:r>
              <a:rPr lang="ja-JP" altLang="en-US" sz="32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ち</a:t>
            </a:r>
            <a:r>
              <a:rPr lang="ja-JP" altLang="en-US" sz="32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でや</a:t>
            </a:r>
            <a:r>
              <a:rPr lang="ja-JP" altLang="en-US" sz="32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す</a:t>
            </a:r>
            <a:r>
              <a:rPr lang="ja-JP" altLang="en-US" sz="32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みましょう！</a:t>
            </a:r>
            <a:endParaRPr lang="en-US" altLang="ja-JP" sz="3200" b="1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759977" y="280824"/>
            <a:ext cx="7566608" cy="1093245"/>
            <a:chOff x="1826119" y="660581"/>
            <a:chExt cx="7566608" cy="1093245"/>
          </a:xfrm>
        </p:grpSpPr>
        <p:sp>
          <p:nvSpPr>
            <p:cNvPr id="9" name="角丸四角形 8"/>
            <p:cNvSpPr/>
            <p:nvPr/>
          </p:nvSpPr>
          <p:spPr>
            <a:xfrm>
              <a:off x="1826119" y="660581"/>
              <a:ext cx="7463844" cy="10932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48549" y="830382"/>
              <a:ext cx="7344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>
                  <a:solidFill>
                    <a:srgbClr val="FFFF00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みんなにまもってほしいこと②</a:t>
              </a:r>
              <a:endParaRPr kumimoji="1"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338656" y="3409450"/>
            <a:ext cx="485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あたまがいたいな～</a:t>
            </a:r>
            <a:endParaRPr kumimoji="1" lang="ja-JP" altLang="en-US" sz="4000" dirty="0">
              <a:solidFill>
                <a:schemeClr val="accent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5308310" y="3103657"/>
            <a:ext cx="1725769" cy="178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61" y="4695033"/>
            <a:ext cx="1757556" cy="17809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38" y="3628676"/>
            <a:ext cx="1846246" cy="14632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44" y="4117336"/>
            <a:ext cx="1468192" cy="1468192"/>
          </a:xfrm>
          <a:prstGeom prst="rect">
            <a:avLst/>
          </a:prstGeom>
        </p:spPr>
      </p:pic>
      <p:sp>
        <p:nvSpPr>
          <p:cNvPr id="18" name="乗算記号 17"/>
          <p:cNvSpPr/>
          <p:nvPr/>
        </p:nvSpPr>
        <p:spPr>
          <a:xfrm>
            <a:off x="7213310" y="3010490"/>
            <a:ext cx="1506829" cy="123637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ドーナツ 18"/>
          <p:cNvSpPr/>
          <p:nvPr/>
        </p:nvSpPr>
        <p:spPr>
          <a:xfrm>
            <a:off x="10779918" y="3035349"/>
            <a:ext cx="947736" cy="98296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91" y="1775701"/>
            <a:ext cx="1410092" cy="1661375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65763" y="4566455"/>
            <a:ext cx="5635303" cy="2050925"/>
            <a:chOff x="265763" y="4566455"/>
            <a:chExt cx="5635303" cy="2050925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65763" y="4566455"/>
              <a:ext cx="48544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>
                  <a:solidFill>
                    <a:schemeClr val="accent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かぞくにたいちょうがわるい人がいる</a:t>
              </a:r>
              <a:endParaRPr kumimoji="1" lang="ja-JP" altLang="en-US" sz="4000" dirty="0">
                <a:solidFill>
                  <a:schemeClr val="accent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242" y="5140641"/>
              <a:ext cx="1415824" cy="1476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8404</TotalTime>
  <Words>514</Words>
  <Application>Microsoft Office PowerPoint</Application>
  <PresentationFormat>ワイド画面</PresentationFormat>
  <Paragraphs>161</Paragraphs>
  <Slides>29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ＤＦ特太ゴシック体</vt:lpstr>
      <vt:lpstr>HGP創英角ﾎﾟｯﾌﾟ体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どうやってかんせんするのかな？</vt:lpstr>
      <vt:lpstr>PowerPoint プレゼンテーション</vt:lpstr>
      <vt:lpstr>PowerPoint プレゼンテーション</vt:lpstr>
      <vt:lpstr>でも、これは、いままでのウイルスです。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２学期からさらにこころがけよう！</vt:lpstr>
      <vt:lpstr>正しいマスクのつけかた</vt:lpstr>
      <vt:lpstr>正しい手指消毒のつけかた</vt:lpstr>
      <vt:lpstr>正しいかんきのしかた</vt:lpstr>
      <vt:lpstr>てあらい・・・６つのタイミング</vt:lpstr>
      <vt:lpstr>てのあらいかたを 　　　　　マスターしよう！</vt:lpstr>
      <vt:lpstr>PowerPoint プレゼンテーション</vt:lpstr>
      <vt:lpstr>おねがいのポーズ</vt:lpstr>
      <vt:lpstr>かめのポーズ</vt:lpstr>
      <vt:lpstr>おやまのポーズ</vt:lpstr>
      <vt:lpstr>おおかみのポーズ</vt:lpstr>
      <vt:lpstr>バイクのポーズ</vt:lpstr>
      <vt:lpstr>つかまえたのポーズ</vt:lpstr>
      <vt:lpstr>PowerPoint プレゼンテーション</vt:lpstr>
      <vt:lpstr>じぶんの ハンカチやタオルでふこう！</vt:lpstr>
      <vt:lpstr>さらにできるとグッドなこと！</vt:lpstr>
      <vt:lpstr>おおきなこえで、 たくさんおしゃべりして たくさんわらって じゆうにうごいて・・・  そんな日がはやくきますように！  　 　　　みんなでがんばろうね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木原　薫</dc:creator>
  <cp:lastModifiedBy>中嶋　彩花</cp:lastModifiedBy>
  <cp:revision>85</cp:revision>
  <cp:lastPrinted>2021-09-01T03:39:42Z</cp:lastPrinted>
  <dcterms:created xsi:type="dcterms:W3CDTF">2020-05-24T06:28:16Z</dcterms:created>
  <dcterms:modified xsi:type="dcterms:W3CDTF">2021-09-01T09:02:39Z</dcterms:modified>
</cp:coreProperties>
</file>